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67" r:id="rId4"/>
    <p:sldId id="276" r:id="rId5"/>
    <p:sldId id="301" r:id="rId6"/>
    <p:sldId id="302" r:id="rId7"/>
    <p:sldId id="303" r:id="rId8"/>
    <p:sldId id="304" r:id="rId9"/>
    <p:sldId id="306" r:id="rId10"/>
    <p:sldId id="307" r:id="rId11"/>
    <p:sldId id="305" r:id="rId12"/>
    <p:sldId id="308" r:id="rId13"/>
    <p:sldId id="309" r:id="rId14"/>
    <p:sldId id="273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Castellar" panose="020A0402060406010301" pitchFamily="18" charset="0"/>
      <p:regular r:id="rId18"/>
    </p:embeddedFont>
    <p:embeddedFont>
      <p:font typeface="Dosis" pitchFamily="2" charset="0"/>
      <p:regular r:id="rId19"/>
      <p:bold r:id="rId20"/>
    </p:embeddedFont>
    <p:embeddedFont>
      <p:font typeface="PT Sans" panose="020B0503020203020204" pitchFamily="34" charset="0"/>
      <p:regular r:id="rId21"/>
      <p:bold r:id="rId22"/>
      <p:italic r:id="rId23"/>
      <p:boldItalic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D9F"/>
    <a:srgbClr val="C4D2AE"/>
    <a:srgbClr val="F2F2F2"/>
    <a:srgbClr val="EFEFEF"/>
    <a:srgbClr val="C4E799"/>
    <a:srgbClr val="3A5A40"/>
    <a:srgbClr val="172319"/>
    <a:srgbClr val="A2DEA2"/>
    <a:srgbClr val="8EADF2"/>
    <a:srgbClr val="068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4F67D6-EFAB-4527-BB9F-3632897D422D}">
  <a:tblStyle styleId="{A94F67D6-EFAB-4527-BB9F-3632897D42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27" autoAdjust="0"/>
    <p:restoredTop sz="96118" autoAdjust="0"/>
  </p:normalViewPr>
  <p:slideViewPr>
    <p:cSldViewPr snapToGrid="0">
      <p:cViewPr>
        <p:scale>
          <a:sx n="125" d="100"/>
          <a:sy n="125" d="100"/>
        </p:scale>
        <p:origin x="78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d986669f0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d986669f0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d69a8d22f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d69a8d22f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d991f2972e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d991f2972e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  <a:ea typeface="華康中特圓體" panose="020F0809000000000000" pitchFamily="49" charset="-120"/>
              </a:rPr>
              <a:t>現代人居家總會栽種療育盆栽，可能由於工作忙碌，回到家只想休息，往往會忘了澆水，因此我們解決自動化澆水的問題。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  <a:ea typeface="華康中特圓體" panose="020F0809000000000000" pitchFamily="49" charset="-120"/>
              </a:rPr>
              <a:t>由於某些特殊作物需要進行催果或催花，因此需要控制作物的光照，來保證作物的光照穩定度。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  <a:ea typeface="華康中特圓體" panose="020F0809000000000000" pitchFamily="49" charset="-120"/>
              </a:rPr>
              <a:t>當空氣中溫度過高或者濕度過高時，植物可能會有壞死或生病的可能，為此需要能夠控制溫濕度的措施。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  <a:ea typeface="華康中特圓體" panose="020F0809000000000000" pitchFamily="49" charset="-120"/>
              </a:rPr>
              <a:t>往往農民總是依照自身經驗，對農作物進行處哩，但人類的經驗有限，判斷也不如機器準確，所以需要掌握作物即時的情況，有相關環境參數提供參考，便顯得相當重要。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  <a:ea typeface="華康中特圓體" panose="020F0809000000000000" pitchFamily="49" charset="-120"/>
              </a:rPr>
              <a:t>農民不會總是顧著一區植物，而是擁有多塊農地四處奔波，若有遠端監控裝置，即可提升農民照顧農地的便利性。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d69a8d22f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d69a8d22f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5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d69a8d22f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d69a8d22f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9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d69a8d22f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d69a8d22f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43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d69a8d22f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d69a8d22f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92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d991f2972e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d991f2972e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317" name="Google Shape;317;p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" name="Google Shape;371;p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72" name="Google Shape;372;p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0" name="Google Shape;390;p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8"/>
          <p:cNvSpPr txBox="1">
            <a:spLocks noGrp="1"/>
          </p:cNvSpPr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1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555" name="Google Shape;555;p11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" name="Google Shape;609;p11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610" name="Google Shape;610;p11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11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11"/>
          <p:cNvSpPr txBox="1">
            <a:spLocks noGrp="1"/>
          </p:cNvSpPr>
          <p:nvPr>
            <p:ph type="title" hasCustomPrompt="1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4" name="Google Shape;694;p11"/>
          <p:cNvSpPr txBox="1">
            <a:spLocks noGrp="1"/>
          </p:cNvSpPr>
          <p:nvPr>
            <p:ph type="subTitle" idx="1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3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698" name="Google Shape;698;p1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13"/>
          <p:cNvSpPr txBox="1">
            <a:spLocks noGrp="1"/>
          </p:cNvSpPr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title" idx="2" hasCustomPrompt="1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1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title" idx="3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6" name="Google Shape;756;p13"/>
          <p:cNvSpPr txBox="1">
            <a:spLocks noGrp="1"/>
          </p:cNvSpPr>
          <p:nvPr>
            <p:ph type="title" idx="4" hasCustomPrompt="1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13"/>
          <p:cNvSpPr txBox="1">
            <a:spLocks noGrp="1"/>
          </p:cNvSpPr>
          <p:nvPr>
            <p:ph type="subTitle" idx="5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8" name="Google Shape;758;p13"/>
          <p:cNvSpPr txBox="1">
            <a:spLocks noGrp="1"/>
          </p:cNvSpPr>
          <p:nvPr>
            <p:ph type="title" idx="6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 idx="7" hasCustomPrompt="1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 txBox="1">
            <a:spLocks noGrp="1"/>
          </p:cNvSpPr>
          <p:nvPr>
            <p:ph type="subTitle" idx="8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1" name="Google Shape;761;p13"/>
          <p:cNvSpPr txBox="1">
            <a:spLocks noGrp="1"/>
          </p:cNvSpPr>
          <p:nvPr>
            <p:ph type="title" idx="9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2" name="Google Shape;7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3" name="Google Shape;763;p13"/>
          <p:cNvSpPr txBox="1">
            <a:spLocks noGrp="1"/>
          </p:cNvSpPr>
          <p:nvPr>
            <p:ph type="subTitle" idx="14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4" name="Google Shape;764;p13"/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9"/>
          <p:cNvSpPr txBox="1">
            <a:spLocks noGrp="1"/>
          </p:cNvSpPr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9"/>
          <p:cNvSpPr txBox="1">
            <a:spLocks noGrp="1"/>
          </p:cNvSpPr>
          <p:nvPr>
            <p:ph type="title" idx="2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19"/>
          <p:cNvSpPr txBox="1">
            <a:spLocks noGrp="1"/>
          </p:cNvSpPr>
          <p:nvPr>
            <p:ph type="subTitle" idx="1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9"/>
          <p:cNvSpPr txBox="1">
            <a:spLocks noGrp="1"/>
          </p:cNvSpPr>
          <p:nvPr>
            <p:ph type="title" idx="3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7" name="Google Shape;837;p19"/>
          <p:cNvSpPr txBox="1">
            <a:spLocks noGrp="1"/>
          </p:cNvSpPr>
          <p:nvPr>
            <p:ph type="subTitle" idx="4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9"/>
          <p:cNvSpPr txBox="1">
            <a:spLocks noGrp="1"/>
          </p:cNvSpPr>
          <p:nvPr>
            <p:ph type="title" idx="5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9" name="Google Shape;839;p19"/>
          <p:cNvSpPr txBox="1">
            <a:spLocks noGrp="1"/>
          </p:cNvSpPr>
          <p:nvPr>
            <p:ph type="subTitle" idx="6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19"/>
          <p:cNvSpPr txBox="1">
            <a:spLocks noGrp="1"/>
          </p:cNvSpPr>
          <p:nvPr>
            <p:ph type="title" idx="7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1" name="Google Shape;841;p19"/>
          <p:cNvSpPr txBox="1">
            <a:spLocks noGrp="1"/>
          </p:cNvSpPr>
          <p:nvPr>
            <p:ph type="subTitle" idx="8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9"/>
          <p:cNvSpPr txBox="1">
            <a:spLocks noGrp="1"/>
          </p:cNvSpPr>
          <p:nvPr>
            <p:ph type="title" idx="9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3" name="Google Shape;843;p19"/>
          <p:cNvSpPr txBox="1">
            <a:spLocks noGrp="1"/>
          </p:cNvSpPr>
          <p:nvPr>
            <p:ph type="subTitle" idx="13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9"/>
          <p:cNvSpPr txBox="1">
            <a:spLocks noGrp="1"/>
          </p:cNvSpPr>
          <p:nvPr>
            <p:ph type="title" idx="14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5" name="Google Shape;845;p19"/>
          <p:cNvSpPr txBox="1">
            <a:spLocks noGrp="1"/>
          </p:cNvSpPr>
          <p:nvPr>
            <p:ph type="subTitle" idx="15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9"/>
          <p:cNvGrpSpPr/>
          <p:nvPr/>
        </p:nvGrpSpPr>
        <p:grpSpPr>
          <a:xfrm>
            <a:off x="-93100" y="4559118"/>
            <a:ext cx="9291700" cy="580800"/>
            <a:chOff x="-72961" y="4604325"/>
            <a:chExt cx="9291700" cy="580800"/>
          </a:xfrm>
        </p:grpSpPr>
        <p:sp>
          <p:nvSpPr>
            <p:cNvPr id="847" name="Google Shape;847;p1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1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54" name="Google Shape;854;p1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1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22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898" name="Google Shape;898;p22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908" name="Google Shape;908;p2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2"/>
          <p:cNvSpPr txBox="1">
            <a:spLocks noGrp="1"/>
          </p:cNvSpPr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3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920" name="Google Shape;920;p2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4" name="Google Shape;974;p23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975" name="Google Shape;975;p23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3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3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3" name="Google Shape;993;p2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23"/>
          <p:cNvSpPr txBox="1">
            <a:spLocks noGrp="1"/>
          </p:cNvSpPr>
          <p:nvPr>
            <p:ph type="title" hasCustomPrompt="1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004" name="Google Shape;1004;p23"/>
          <p:cNvSpPr txBox="1">
            <a:spLocks noGrp="1"/>
          </p:cNvSpPr>
          <p:nvPr>
            <p:ph type="title" idx="2" hasCustomPrompt="1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5" name="Google Shape;1005;p23"/>
          <p:cNvSpPr txBox="1">
            <a:spLocks noGrp="1"/>
          </p:cNvSpPr>
          <p:nvPr>
            <p:ph type="subTitle" idx="3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24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24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24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4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4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4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4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4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4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4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4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4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4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24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4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4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4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4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4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4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4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4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4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24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4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4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4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4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4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24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24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24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24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24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4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4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4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4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4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4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24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24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24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24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24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24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24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24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24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24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24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24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24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24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4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4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4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4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4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4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4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4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4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4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4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4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4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24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4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4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4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4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4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4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4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24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24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4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24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24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24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4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24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24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4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24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4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24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24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24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24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4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4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4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24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4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4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24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4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24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24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24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24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24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4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24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4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4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4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4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4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4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24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4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4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4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24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4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4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4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4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4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24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24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24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24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24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4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4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24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24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4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24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4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4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24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4"/>
          <p:cNvSpPr txBox="1">
            <a:spLocks noGrp="1"/>
          </p:cNvSpPr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2" name="Google Shape;1152;p24"/>
          <p:cNvSpPr txBox="1">
            <a:spLocks noGrp="1"/>
          </p:cNvSpPr>
          <p:nvPr>
            <p:ph type="subTitle" idx="1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4"/>
          <p:cNvSpPr txBox="1">
            <a:spLocks noGrp="1"/>
          </p:cNvSpPr>
          <p:nvPr>
            <p:ph type="title" idx="2" hasCustomPrompt="1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9" r:id="rId4"/>
    <p:sldLayoutId id="2147483665" r:id="rId5"/>
    <p:sldLayoutId id="2147483668" r:id="rId6"/>
    <p:sldLayoutId id="2147483669" r:id="rId7"/>
    <p:sldLayoutId id="2147483670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27.22.19/" TargetMode="External"/><Relationship Id="rId2" Type="http://schemas.openxmlformats.org/officeDocument/2006/relationships/hyperlink" Target="https://youtu.be/vrh31j9Fmvc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2"/>
          <p:cNvSpPr txBox="1">
            <a:spLocks noGrp="1"/>
          </p:cNvSpPr>
          <p:nvPr>
            <p:ph type="ctrTitle"/>
          </p:nvPr>
        </p:nvSpPr>
        <p:spPr>
          <a:xfrm>
            <a:off x="719167" y="236469"/>
            <a:ext cx="3908251" cy="4670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60000"/>
              </a:lnSpc>
            </a:pPr>
            <a:r>
              <a:rPr lang="zh-TW" altLang="en-US" sz="2800" b="1" dirty="0"/>
              <a:t>新一代網路原理與應用</a:t>
            </a:r>
            <a:br>
              <a:rPr lang="en-US" altLang="zh-TW" sz="2800" dirty="0">
                <a:solidFill>
                  <a:schemeClr val="dk1"/>
                </a:solidFill>
                <a:latin typeface="Castellar" panose="020A0402060406010301" pitchFamily="18" charset="0"/>
              </a:rPr>
            </a:br>
            <a:r>
              <a:rPr lang="zh-TW" altLang="en-US" sz="2800" b="1" dirty="0">
                <a:solidFill>
                  <a:schemeClr val="dk1"/>
                </a:solidFill>
                <a:latin typeface="Castellar" panose="020A0402060406010301" pitchFamily="18" charset="0"/>
              </a:rPr>
              <a:t>期末報告 </a:t>
            </a:r>
            <a:r>
              <a:rPr lang="en-US" altLang="zh-TW" sz="2800" b="1" dirty="0">
                <a:solidFill>
                  <a:schemeClr val="dk1"/>
                </a:solidFill>
                <a:latin typeface="Castellar" panose="020A0402060406010301" pitchFamily="18" charset="0"/>
              </a:rPr>
              <a:t>-</a:t>
            </a:r>
            <a:r>
              <a:rPr lang="zh-TW" altLang="en-US" sz="2800" b="1" dirty="0">
                <a:solidFill>
                  <a:schemeClr val="dk1"/>
                </a:solidFill>
                <a:latin typeface="Castellar" panose="020A0402060406010301" pitchFamily="18" charset="0"/>
              </a:rPr>
              <a:t> </a:t>
            </a:r>
            <a:r>
              <a:rPr lang="zh-TW" altLang="en-US" sz="2800" b="1" dirty="0"/>
              <a:t>小型溫室</a:t>
            </a:r>
            <a:br>
              <a:rPr lang="en-US" altLang="zh-TW" sz="2800" b="1" dirty="0"/>
            </a:br>
            <a:r>
              <a:rPr lang="zh-TW" altLang="en-US" sz="2800" b="1" dirty="0"/>
              <a:t>第</a:t>
            </a:r>
            <a:r>
              <a:rPr lang="en-US" altLang="zh-TW" sz="2800" b="1" dirty="0"/>
              <a:t>3</a:t>
            </a:r>
            <a:r>
              <a:rPr lang="zh-TW" altLang="en-US" sz="2800" b="1" dirty="0"/>
              <a:t>組</a:t>
            </a:r>
            <a:br>
              <a:rPr lang="en-US" altLang="zh-TW" sz="2800" b="1" dirty="0"/>
            </a:br>
            <a:r>
              <a:rPr lang="zh-TW" altLang="en-US" sz="2000" b="1" dirty="0"/>
              <a:t>組長：</a:t>
            </a:r>
            <a:r>
              <a:rPr lang="en-US" altLang="zh-TW" sz="2000" b="1" dirty="0"/>
              <a:t>B10856012</a:t>
            </a:r>
            <a:r>
              <a:rPr lang="zh-TW" altLang="en-US" sz="2000" b="1" dirty="0"/>
              <a:t> 吳明軒</a:t>
            </a:r>
            <a:br>
              <a:rPr lang="en-US" altLang="zh-TW" sz="2000" b="1" dirty="0"/>
            </a:br>
            <a:r>
              <a:rPr lang="zh-TW" altLang="en-US" sz="2000" b="1" dirty="0"/>
              <a:t>組員：</a:t>
            </a:r>
            <a:r>
              <a:rPr lang="en-US" altLang="zh-TW" sz="2000" b="1" dirty="0"/>
              <a:t>B10856050</a:t>
            </a:r>
            <a:r>
              <a:rPr lang="zh-TW" altLang="en-US" sz="2000" b="1" dirty="0"/>
              <a:t> 蔡承恩 </a:t>
            </a:r>
            <a:br>
              <a:rPr lang="en-US" altLang="zh-TW" sz="2000" b="1" dirty="0"/>
            </a:br>
            <a:r>
              <a:rPr lang="en-US" altLang="zh-TW" sz="2000" b="1" dirty="0"/>
              <a:t>B10856055</a:t>
            </a:r>
            <a:r>
              <a:rPr lang="zh-TW" altLang="en-US" sz="2000" b="1" dirty="0"/>
              <a:t> 吳雲聖</a:t>
            </a:r>
            <a:endParaRPr sz="2000" dirty="0">
              <a:solidFill>
                <a:schemeClr val="dk1"/>
              </a:solidFill>
              <a:latin typeface="Castellar" panose="020A0402060406010301" pitchFamily="18" charset="0"/>
            </a:endParaRPr>
          </a:p>
        </p:txBody>
      </p:sp>
      <p:pic>
        <p:nvPicPr>
          <p:cNvPr id="1613" name="Google Shape;1613;p32"/>
          <p:cNvPicPr preferRelativeResize="0"/>
          <p:nvPr/>
        </p:nvPicPr>
        <p:blipFill rotWithShape="1">
          <a:blip r:embed="rId3">
            <a:alphaModFix/>
          </a:blip>
          <a:srcRect l="1860" r="43578" b="4571"/>
          <a:stretch/>
        </p:blipFill>
        <p:spPr>
          <a:xfrm>
            <a:off x="5083349" y="539287"/>
            <a:ext cx="3484298" cy="40649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30;p43">
            <a:extLst>
              <a:ext uri="{FF2B5EF4-FFF2-40B4-BE49-F238E27FC236}">
                <a16:creationId xmlns:a16="http://schemas.microsoft.com/office/drawing/2014/main" id="{9D840671-6A7D-403B-988B-6C1DD23F0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7645" y="1701990"/>
            <a:ext cx="40668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000" b="1" dirty="0"/>
              <a:t>功能展示</a:t>
            </a:r>
            <a:endParaRPr lang="zh-TW" altLang="en-US" sz="4000" dirty="0"/>
          </a:p>
        </p:txBody>
      </p:sp>
      <p:sp>
        <p:nvSpPr>
          <p:cNvPr id="12" name="Google Shape;1831;p43">
            <a:extLst>
              <a:ext uri="{FF2B5EF4-FFF2-40B4-BE49-F238E27FC236}">
                <a16:creationId xmlns:a16="http://schemas.microsoft.com/office/drawing/2014/main" id="{938788FF-02D2-47F3-B716-F6DE220609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6045" y="2861310"/>
            <a:ext cx="5228400" cy="5811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36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影片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Demo &amp;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實際操作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sym typeface="Bebas Neue"/>
            </a:endParaRPr>
          </a:p>
        </p:txBody>
      </p:sp>
      <p:sp>
        <p:nvSpPr>
          <p:cNvPr id="13" name="Google Shape;1832;p43">
            <a:extLst>
              <a:ext uri="{FF2B5EF4-FFF2-40B4-BE49-F238E27FC236}">
                <a16:creationId xmlns:a16="http://schemas.microsoft.com/office/drawing/2014/main" id="{D27665EC-A690-4294-A123-CA78C3171C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5745" y="1700910"/>
            <a:ext cx="1162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18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94C821B-3351-4F29-8F55-5BED940A2C27}"/>
              </a:ext>
            </a:extLst>
          </p:cNvPr>
          <p:cNvSpPr/>
          <p:nvPr/>
        </p:nvSpPr>
        <p:spPr>
          <a:xfrm>
            <a:off x="803924" y="915633"/>
            <a:ext cx="3553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u="sng" dirty="0">
                <a:latin typeface="Arial" panose="020B0604020202020204" pitchFamily="34" charset="0"/>
                <a:hlinkClick r:id="rId2"/>
              </a:rPr>
              <a:t>https://youtu.be/vrh31j9Fmvc</a:t>
            </a:r>
            <a:endParaRPr lang="zh-TW" altLang="en-US" sz="2000" dirty="0"/>
          </a:p>
        </p:txBody>
      </p:sp>
      <p:sp>
        <p:nvSpPr>
          <p:cNvPr id="8" name="Google Shape;1830;p43">
            <a:extLst>
              <a:ext uri="{FF2B5EF4-FFF2-40B4-BE49-F238E27FC236}">
                <a16:creationId xmlns:a16="http://schemas.microsoft.com/office/drawing/2014/main" id="{8C9468AB-ABDC-4779-A8E5-D7161B645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1524" y="546957"/>
            <a:ext cx="2322095" cy="1137463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000" b="1" dirty="0"/>
              <a:t>DEMO</a:t>
            </a:r>
            <a:endParaRPr lang="zh-TW" altLang="en-US" sz="4000" b="1" dirty="0"/>
          </a:p>
        </p:txBody>
      </p:sp>
      <p:sp>
        <p:nvSpPr>
          <p:cNvPr id="10" name="Google Shape;1830;p43">
            <a:extLst>
              <a:ext uri="{FF2B5EF4-FFF2-40B4-BE49-F238E27FC236}">
                <a16:creationId xmlns:a16="http://schemas.microsoft.com/office/drawing/2014/main" id="{C135ACA8-AC36-4508-9882-8972D872210E}"/>
              </a:ext>
            </a:extLst>
          </p:cNvPr>
          <p:cNvSpPr txBox="1">
            <a:spLocks/>
          </p:cNvSpPr>
          <p:nvPr/>
        </p:nvSpPr>
        <p:spPr>
          <a:xfrm>
            <a:off x="4571999" y="2297554"/>
            <a:ext cx="2322095" cy="11374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7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4000" b="1" dirty="0"/>
              <a:t>WEB </a:t>
            </a:r>
            <a:endParaRPr lang="zh-TW" altLang="en-US" sz="40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87AF43-EB29-43AD-82F4-F1AE088AEA16}"/>
              </a:ext>
            </a:extLst>
          </p:cNvPr>
          <p:cNvSpPr/>
          <p:nvPr/>
        </p:nvSpPr>
        <p:spPr>
          <a:xfrm>
            <a:off x="1314920" y="2571750"/>
            <a:ext cx="2531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hlinkClick r:id="rId3"/>
              </a:rPr>
              <a:t>http://140.127.22.19/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710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30;p43">
            <a:extLst>
              <a:ext uri="{FF2B5EF4-FFF2-40B4-BE49-F238E27FC236}">
                <a16:creationId xmlns:a16="http://schemas.microsoft.com/office/drawing/2014/main" id="{9D840671-6A7D-403B-988B-6C1DD23F0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977" y="-43669"/>
            <a:ext cx="40668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000" b="1" dirty="0"/>
              <a:t>組員分工</a:t>
            </a:r>
            <a:r>
              <a:rPr lang="en-US" altLang="zh-TW" sz="4000" b="1" dirty="0"/>
              <a:t>&amp;</a:t>
            </a:r>
            <a:r>
              <a:rPr lang="zh-TW" altLang="en-US" sz="4000" b="1" dirty="0"/>
              <a:t>心得</a:t>
            </a:r>
            <a:endParaRPr lang="zh-TW" altLang="en-US" sz="4000" dirty="0"/>
          </a:p>
        </p:txBody>
      </p:sp>
      <p:sp>
        <p:nvSpPr>
          <p:cNvPr id="13" name="Google Shape;1832;p43">
            <a:extLst>
              <a:ext uri="{FF2B5EF4-FFF2-40B4-BE49-F238E27FC236}">
                <a16:creationId xmlns:a16="http://schemas.microsoft.com/office/drawing/2014/main" id="{D27665EC-A690-4294-A123-CA78C3171C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7777" y="-43669"/>
            <a:ext cx="1162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7DF23DE3-C96C-4529-AA0B-16194D11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09019"/>
              </p:ext>
            </p:extLst>
          </p:nvPr>
        </p:nvGraphicFramePr>
        <p:xfrm>
          <a:off x="1669977" y="1514475"/>
          <a:ext cx="6629400" cy="3009898"/>
        </p:xfrm>
        <a:graphic>
          <a:graphicData uri="http://schemas.openxmlformats.org/drawingml/2006/table">
            <a:tbl>
              <a:tblPr>
                <a:effectLst>
                  <a:outerShdw blurRad="431800" dist="50800" dir="5400000" sx="54000" sy="54000" algn="ctr" rotWithShape="0">
                    <a:srgbClr val="000000">
                      <a:alpha val="53000"/>
                    </a:srgbClr>
                  </a:outerShdw>
                  <a:reflection blurRad="406400" stA="50000" endA="300" endPos="46000" dist="190500" dir="5400000" sy="-100000" algn="bl" rotWithShape="0"/>
                </a:effectLst>
                <a:tableStyleId>{A94F67D6-EFAB-4527-BB9F-3632897D422D}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372506373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776660145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694649158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4000625738"/>
                    </a:ext>
                  </a:extLst>
                </a:gridCol>
              </a:tblGrid>
              <a:tr h="51982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2F2F2"/>
                        </a:solidFill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吳明軒</a:t>
                      </a:r>
                    </a:p>
                  </a:txBody>
                  <a:tcPr anchor="ctr">
                    <a:solidFill>
                      <a:srgbClr val="3A5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蔡承恩</a:t>
                      </a:r>
                    </a:p>
                  </a:txBody>
                  <a:tcPr anchor="ctr">
                    <a:solidFill>
                      <a:srgbClr val="3A5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吳雲聖</a:t>
                      </a:r>
                    </a:p>
                  </a:txBody>
                  <a:tcPr anchor="ctr">
                    <a:solidFill>
                      <a:srgbClr val="3A5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22936"/>
                  </a:ext>
                </a:extLst>
              </a:tr>
              <a:tr h="498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硬體設計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53431"/>
                  </a:ext>
                </a:extLst>
              </a:tr>
              <a:tr h="498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網頁撰寫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60461"/>
                  </a:ext>
                </a:extLst>
              </a:tr>
              <a:tr h="498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Word</a:t>
                      </a:r>
                      <a:endParaRPr lang="zh-TW" altLang="en-US" dirty="0">
                        <a:solidFill>
                          <a:schemeClr val="tx2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766148"/>
                  </a:ext>
                </a:extLst>
              </a:tr>
              <a:tr h="4980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PPT</a:t>
                      </a:r>
                      <a:endParaRPr lang="zh-TW" altLang="en-US" dirty="0">
                        <a:solidFill>
                          <a:schemeClr val="tx2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494922"/>
                  </a:ext>
                </a:extLst>
              </a:tr>
              <a:tr h="498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2">
                              <a:lumMod val="95000"/>
                            </a:schemeClr>
                          </a:solidFill>
                        </a:rPr>
                        <a:t>報告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C4D2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34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752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3C9E9-179F-45C8-AE13-0FB5AAF5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900" y="541421"/>
            <a:ext cx="9415800" cy="582600"/>
          </a:xfrm>
        </p:spPr>
        <p:txBody>
          <a:bodyPr/>
          <a:lstStyle/>
          <a:p>
            <a:r>
              <a:rPr lang="zh-TW" altLang="en-US" dirty="0"/>
              <a:t>心得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150EE3-593B-4620-95D2-E2B26B4CAA67}"/>
              </a:ext>
            </a:extLst>
          </p:cNvPr>
          <p:cNvGrpSpPr/>
          <p:nvPr/>
        </p:nvGrpSpPr>
        <p:grpSpPr>
          <a:xfrm>
            <a:off x="1024913" y="2571750"/>
            <a:ext cx="7505475" cy="1999245"/>
            <a:chOff x="700377" y="1588166"/>
            <a:chExt cx="7505475" cy="199924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F632637-E7DB-40EA-AB4F-044CC67C6DE1}"/>
                </a:ext>
              </a:extLst>
            </p:cNvPr>
            <p:cNvSpPr txBox="1"/>
            <p:nvPr/>
          </p:nvSpPr>
          <p:spPr>
            <a:xfrm>
              <a:off x="1431758" y="1588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明軒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B62E5EE-6D37-4335-9EC7-016FBEF15F67}"/>
                </a:ext>
              </a:extLst>
            </p:cNvPr>
            <p:cNvSpPr txBox="1"/>
            <p:nvPr/>
          </p:nvSpPr>
          <p:spPr>
            <a:xfrm>
              <a:off x="4160606" y="158816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承恩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6E1F861-4485-4D0E-9DB5-65E0CFBE4FA1}"/>
                </a:ext>
              </a:extLst>
            </p:cNvPr>
            <p:cNvSpPr txBox="1"/>
            <p:nvPr/>
          </p:nvSpPr>
          <p:spPr>
            <a:xfrm>
              <a:off x="6889455" y="158816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雲聖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C4D9F8C-219A-46AA-AC6B-93D7390EE072}"/>
                </a:ext>
              </a:extLst>
            </p:cNvPr>
            <p:cNvSpPr txBox="1"/>
            <p:nvPr/>
          </p:nvSpPr>
          <p:spPr>
            <a:xfrm>
              <a:off x="700377" y="1925417"/>
              <a:ext cx="197972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由於有相關實作經驗，硬體建置很容易，這學期也學到許多新知，</a:t>
              </a:r>
              <a:r>
                <a:rPr lang="en-US" altLang="zh-TW" dirty="0"/>
                <a:t>IoT</a:t>
              </a:r>
              <a:r>
                <a:rPr lang="zh-TW" altLang="en-US" dirty="0"/>
                <a:t>大平台、</a:t>
              </a:r>
              <a:r>
                <a:rPr lang="en-US" altLang="zh-TW" dirty="0"/>
                <a:t>Line</a:t>
              </a:r>
              <a:r>
                <a:rPr lang="zh-TW" altLang="en-US" dirty="0"/>
                <a:t>通知，使專案更完整，也收穫學到網路知識，謝謝老師指導！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FE7A8AD-0162-48DF-92A1-858EE849BAF5}"/>
                </a:ext>
              </a:extLst>
            </p:cNvPr>
            <p:cNvSpPr txBox="1"/>
            <p:nvPr/>
          </p:nvSpPr>
          <p:spPr>
            <a:xfrm>
              <a:off x="3389950" y="1986973"/>
              <a:ext cx="20495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這個期末作品學到很多東西，雖然有些不太熟悉，但也學習到整個系統，從硬體的</a:t>
              </a:r>
              <a:r>
                <a:rPr lang="en-US" altLang="zh-TW" dirty="0"/>
                <a:t>linkit7697</a:t>
              </a:r>
              <a:r>
                <a:rPr lang="zh-TW" altLang="en-US" dirty="0"/>
                <a:t>到網頁、</a:t>
              </a:r>
              <a:r>
                <a:rPr lang="en-US" altLang="zh-TW" dirty="0"/>
                <a:t>Line Notify</a:t>
              </a:r>
              <a:r>
                <a:rPr lang="zh-TW" altLang="en-US" dirty="0"/>
                <a:t>的架設，之後也能在其他地方利用這堂課的所學。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16AB4E5-390B-4ACE-9E95-F76C83CAB92E}"/>
                </a:ext>
              </a:extLst>
            </p:cNvPr>
            <p:cNvSpPr txBox="1"/>
            <p:nvPr/>
          </p:nvSpPr>
          <p:spPr>
            <a:xfrm>
              <a:off x="6060433" y="1986973"/>
              <a:ext cx="21454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TW" altLang="en-US" dirty="0"/>
                <a:t>這次的新一代網路我學到了很多，雖然硬體部分沒有那麼熟悉，但在程式方面精進了不少，實作課程不僅能增加團隊的凝聚力，也能共同進步。</a:t>
              </a:r>
            </a:p>
          </p:txBody>
        </p:sp>
      </p:grpSp>
      <p:pic>
        <p:nvPicPr>
          <p:cNvPr id="11" name="Google Shape;1676;p37">
            <a:extLst>
              <a:ext uri="{FF2B5EF4-FFF2-40B4-BE49-F238E27FC236}">
                <a16:creationId xmlns:a16="http://schemas.microsoft.com/office/drawing/2014/main" id="{59347080-3B17-4D36-8D12-FBBA54AD8A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547" b="75005"/>
          <a:stretch/>
        </p:blipFill>
        <p:spPr>
          <a:xfrm>
            <a:off x="506963" y="1143596"/>
            <a:ext cx="8130074" cy="11604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3578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49"/>
          <p:cNvSpPr txBox="1">
            <a:spLocks noGrp="1"/>
          </p:cNvSpPr>
          <p:nvPr>
            <p:ph type="title"/>
          </p:nvPr>
        </p:nvSpPr>
        <p:spPr>
          <a:xfrm>
            <a:off x="-209550" y="1410300"/>
            <a:ext cx="9563100" cy="23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END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4"/>
          <p:cNvSpPr txBox="1">
            <a:spLocks noGrp="1"/>
          </p:cNvSpPr>
          <p:nvPr>
            <p:ph type="title" idx="2"/>
          </p:nvPr>
        </p:nvSpPr>
        <p:spPr>
          <a:xfrm>
            <a:off x="910200" y="1658715"/>
            <a:ext cx="543600" cy="543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500"/>
            </a:pPr>
            <a:r>
              <a:rPr lang="en" dirty="0"/>
              <a:t>01</a:t>
            </a:r>
            <a:endParaRPr dirty="0"/>
          </a:p>
        </p:txBody>
      </p:sp>
      <p:sp>
        <p:nvSpPr>
          <p:cNvPr id="1626" name="Google Shape;1626;p34"/>
          <p:cNvSpPr txBox="1">
            <a:spLocks noGrp="1"/>
          </p:cNvSpPr>
          <p:nvPr>
            <p:ph type="title" idx="4"/>
          </p:nvPr>
        </p:nvSpPr>
        <p:spPr>
          <a:xfrm>
            <a:off x="2792990" y="1661404"/>
            <a:ext cx="543600" cy="543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500"/>
            </a:pPr>
            <a:r>
              <a:rPr lang="en" dirty="0"/>
              <a:t>02</a:t>
            </a:r>
            <a:endParaRPr dirty="0"/>
          </a:p>
        </p:txBody>
      </p:sp>
      <p:sp>
        <p:nvSpPr>
          <p:cNvPr id="1627" name="Google Shape;1627;p34"/>
          <p:cNvSpPr txBox="1">
            <a:spLocks noGrp="1"/>
          </p:cNvSpPr>
          <p:nvPr>
            <p:ph type="title" idx="7"/>
          </p:nvPr>
        </p:nvSpPr>
        <p:spPr>
          <a:xfrm>
            <a:off x="4640078" y="1677007"/>
            <a:ext cx="543600" cy="543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500"/>
            </a:pPr>
            <a:r>
              <a:rPr lang="en" dirty="0"/>
              <a:t>03</a:t>
            </a:r>
            <a:endParaRPr dirty="0"/>
          </a:p>
        </p:txBody>
      </p:sp>
      <p:sp>
        <p:nvSpPr>
          <p:cNvPr id="1628" name="Google Shape;1628;p34"/>
          <p:cNvSpPr txBox="1">
            <a:spLocks noGrp="1"/>
          </p:cNvSpPr>
          <p:nvPr>
            <p:ph type="title" idx="13"/>
          </p:nvPr>
        </p:nvSpPr>
        <p:spPr>
          <a:xfrm>
            <a:off x="1736014" y="3115395"/>
            <a:ext cx="543600" cy="543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29" name="Google Shape;1629;p34"/>
          <p:cNvSpPr txBox="1">
            <a:spLocks noGrp="1"/>
          </p:cNvSpPr>
          <p:nvPr>
            <p:ph type="title"/>
          </p:nvPr>
        </p:nvSpPr>
        <p:spPr>
          <a:xfrm>
            <a:off x="169500" y="2300602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191919"/>
                </a:solidFill>
              </a:rPr>
              <a:t>目的</a:t>
            </a:r>
            <a:endParaRPr sz="2000" b="1" dirty="0">
              <a:solidFill>
                <a:srgbClr val="191919"/>
              </a:solidFill>
            </a:endParaRPr>
          </a:p>
        </p:txBody>
      </p:sp>
      <p:sp>
        <p:nvSpPr>
          <p:cNvPr id="1630" name="Google Shape;1630;p34"/>
          <p:cNvSpPr txBox="1">
            <a:spLocks noGrp="1"/>
          </p:cNvSpPr>
          <p:nvPr>
            <p:ph type="title" idx="6"/>
          </p:nvPr>
        </p:nvSpPr>
        <p:spPr>
          <a:xfrm>
            <a:off x="3899378" y="2299329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000" b="1" dirty="0"/>
              <a:t>系統架構</a:t>
            </a:r>
            <a:endParaRPr sz="2000" dirty="0"/>
          </a:p>
        </p:txBody>
      </p:sp>
      <p:sp>
        <p:nvSpPr>
          <p:cNvPr id="1632" name="Google Shape;1632;p34"/>
          <p:cNvSpPr txBox="1">
            <a:spLocks noGrp="1"/>
          </p:cNvSpPr>
          <p:nvPr>
            <p:ph type="title" idx="9"/>
          </p:nvPr>
        </p:nvSpPr>
        <p:spPr>
          <a:xfrm>
            <a:off x="995320" y="3737718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000" b="1" dirty="0"/>
              <a:t>功能展示</a:t>
            </a:r>
            <a:endParaRPr sz="2000" dirty="0"/>
          </a:p>
        </p:txBody>
      </p:sp>
      <p:sp>
        <p:nvSpPr>
          <p:cNvPr id="1635" name="Google Shape;1635;p34"/>
          <p:cNvSpPr txBox="1">
            <a:spLocks noGrp="1"/>
          </p:cNvSpPr>
          <p:nvPr>
            <p:ph type="title" idx="3"/>
          </p:nvPr>
        </p:nvSpPr>
        <p:spPr>
          <a:xfrm>
            <a:off x="2052296" y="2303291"/>
            <a:ext cx="2025000" cy="41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000" b="1" dirty="0"/>
              <a:t>設計概念</a:t>
            </a:r>
            <a:endParaRPr sz="2000" b="1" dirty="0"/>
          </a:p>
        </p:txBody>
      </p:sp>
      <p:sp>
        <p:nvSpPr>
          <p:cNvPr id="1637" name="Google Shape;1637;p34"/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</a:t>
            </a:r>
            <a:r>
              <a:rPr lang="en" dirty="0"/>
              <a:t> OF CONTENTS</a:t>
            </a:r>
            <a:endParaRPr dirty="0"/>
          </a:p>
        </p:txBody>
      </p:sp>
      <p:pic>
        <p:nvPicPr>
          <p:cNvPr id="1638" name="Google Shape;1638;p34"/>
          <p:cNvPicPr preferRelativeResize="0"/>
          <p:nvPr/>
        </p:nvPicPr>
        <p:blipFill rotWithShape="1">
          <a:blip r:embed="rId3">
            <a:alphaModFix/>
          </a:blip>
          <a:srcRect l="5165" t="3719" r="63224" b="13437"/>
          <a:stretch/>
        </p:blipFill>
        <p:spPr>
          <a:xfrm>
            <a:off x="6313150" y="539925"/>
            <a:ext cx="2323000" cy="406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Google Shape;1627;p34">
            <a:extLst>
              <a:ext uri="{FF2B5EF4-FFF2-40B4-BE49-F238E27FC236}">
                <a16:creationId xmlns:a16="http://schemas.microsoft.com/office/drawing/2014/main" id="{B79BE729-84D8-4562-B27A-1C60D7C58AF2}"/>
              </a:ext>
            </a:extLst>
          </p:cNvPr>
          <p:cNvSpPr txBox="1">
            <a:spLocks/>
          </p:cNvSpPr>
          <p:nvPr/>
        </p:nvSpPr>
        <p:spPr>
          <a:xfrm>
            <a:off x="3659442" y="3115396"/>
            <a:ext cx="543600" cy="543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000" dirty="0"/>
              <a:t>0</a:t>
            </a:r>
            <a:r>
              <a:rPr lang="en-US" altLang="zh-TW" sz="3000" dirty="0"/>
              <a:t>5</a:t>
            </a:r>
            <a:endParaRPr lang="en" sz="3000" dirty="0"/>
          </a:p>
        </p:txBody>
      </p:sp>
      <p:sp>
        <p:nvSpPr>
          <p:cNvPr id="28" name="Google Shape;1630;p34">
            <a:extLst>
              <a:ext uri="{FF2B5EF4-FFF2-40B4-BE49-F238E27FC236}">
                <a16:creationId xmlns:a16="http://schemas.microsoft.com/office/drawing/2014/main" id="{948357D0-A57B-49CF-9B42-894C0741ED5A}"/>
              </a:ext>
            </a:extLst>
          </p:cNvPr>
          <p:cNvSpPr txBox="1">
            <a:spLocks/>
          </p:cNvSpPr>
          <p:nvPr/>
        </p:nvSpPr>
        <p:spPr>
          <a:xfrm>
            <a:off x="2918742" y="3737718"/>
            <a:ext cx="2025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000" b="1" dirty="0"/>
              <a:t>分工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心得</a:t>
            </a:r>
            <a:endParaRPr lang="zh-TW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3"/>
          <p:cNvSpPr txBox="1">
            <a:spLocks noGrp="1"/>
          </p:cNvSpPr>
          <p:nvPr>
            <p:ph type="title"/>
          </p:nvPr>
        </p:nvSpPr>
        <p:spPr>
          <a:xfrm>
            <a:off x="2825286" y="1700010"/>
            <a:ext cx="4066800" cy="1160400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/>
              <a:t>目的</a:t>
            </a:r>
            <a:endParaRPr sz="4000" b="1" dirty="0"/>
          </a:p>
        </p:txBody>
      </p:sp>
      <p:sp>
        <p:nvSpPr>
          <p:cNvPr id="1831" name="Google Shape;1831;p43"/>
          <p:cNvSpPr txBox="1">
            <a:spLocks noGrp="1"/>
          </p:cNvSpPr>
          <p:nvPr>
            <p:ph type="subTitle" idx="1"/>
          </p:nvPr>
        </p:nvSpPr>
        <p:spPr>
          <a:xfrm>
            <a:off x="2825286" y="2860410"/>
            <a:ext cx="5228400" cy="5811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36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解決問題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&amp;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解決方法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sym typeface="Bebas Neue"/>
            </a:endParaRPr>
          </a:p>
        </p:txBody>
      </p:sp>
      <p:sp>
        <p:nvSpPr>
          <p:cNvPr id="1832" name="Google Shape;1832;p43"/>
          <p:cNvSpPr txBox="1">
            <a:spLocks noGrp="1"/>
          </p:cNvSpPr>
          <p:nvPr>
            <p:ph type="title" idx="2"/>
          </p:nvPr>
        </p:nvSpPr>
        <p:spPr>
          <a:xfrm>
            <a:off x="6892086" y="1700910"/>
            <a:ext cx="1162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2"/>
          <p:cNvSpPr txBox="1">
            <a:spLocks noGrp="1"/>
          </p:cNvSpPr>
          <p:nvPr>
            <p:ph type="title"/>
          </p:nvPr>
        </p:nvSpPr>
        <p:spPr>
          <a:xfrm rot="5400000">
            <a:off x="-1988685" y="1988687"/>
            <a:ext cx="4559970" cy="5826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vert="vert270" wrap="square" lIns="91425" tIns="14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問題及解決方法</a:t>
            </a:r>
            <a:endParaRPr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9EA81DA4-CF3A-4366-B903-2F86D96A08AA}"/>
              </a:ext>
            </a:extLst>
          </p:cNvPr>
          <p:cNvGrpSpPr/>
          <p:nvPr/>
        </p:nvGrpSpPr>
        <p:grpSpPr>
          <a:xfrm>
            <a:off x="2632251" y="681893"/>
            <a:ext cx="3879497" cy="3570722"/>
            <a:chOff x="2473177" y="705955"/>
            <a:chExt cx="4135444" cy="3806298"/>
          </a:xfrm>
        </p:grpSpPr>
        <p:pic>
          <p:nvPicPr>
            <p:cNvPr id="30" name="圖形 29" descr="住家">
              <a:extLst>
                <a:ext uri="{FF2B5EF4-FFF2-40B4-BE49-F238E27FC236}">
                  <a16:creationId xmlns:a16="http://schemas.microsoft.com/office/drawing/2014/main" id="{EB7CB9AC-4418-4717-A56C-86A1413BE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2114550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形 49" descr="燈泡">
              <a:extLst>
                <a:ext uri="{FF2B5EF4-FFF2-40B4-BE49-F238E27FC236}">
                  <a16:creationId xmlns:a16="http://schemas.microsoft.com/office/drawing/2014/main" id="{D9BA0B10-F232-4D83-A43F-32578CDA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4800" y="705955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圖形 51" descr="放射物質">
              <a:extLst>
                <a:ext uri="{FF2B5EF4-FFF2-40B4-BE49-F238E27FC236}">
                  <a16:creationId xmlns:a16="http://schemas.microsoft.com/office/drawing/2014/main" id="{4A5528CB-4E03-48D8-B9C1-861C45B2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4221" y="1867452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圖形 53" descr="澆水壺">
              <a:extLst>
                <a:ext uri="{FF2B5EF4-FFF2-40B4-BE49-F238E27FC236}">
                  <a16:creationId xmlns:a16="http://schemas.microsoft.com/office/drawing/2014/main" id="{6C6EEF07-00D5-49EA-A313-FCB9B5D4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73177" y="1965225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圖形 55" descr="網頁設計">
              <a:extLst>
                <a:ext uri="{FF2B5EF4-FFF2-40B4-BE49-F238E27FC236}">
                  <a16:creationId xmlns:a16="http://schemas.microsoft.com/office/drawing/2014/main" id="{1BD37696-1EF9-4911-9D22-55F5A600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92580" y="359785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圖形 57" descr="雲端運算">
              <a:extLst>
                <a:ext uri="{FF2B5EF4-FFF2-40B4-BE49-F238E27FC236}">
                  <a16:creationId xmlns:a16="http://schemas.microsoft.com/office/drawing/2014/main" id="{83790BFC-EEF3-4CDC-9FB0-FCD54357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37021" y="359785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42D0DC25-261C-4DD1-B66C-3E8A709C7D6A}"/>
                </a:ext>
              </a:extLst>
            </p:cNvPr>
            <p:cNvCxnSpPr>
              <a:cxnSpLocks/>
              <a:stCxn id="30" idx="0"/>
              <a:endCxn id="50" idx="2"/>
            </p:cNvCxnSpPr>
            <p:nvPr/>
          </p:nvCxnSpPr>
          <p:spPr>
            <a:xfrm flipV="1">
              <a:off x="4572000" y="1620355"/>
              <a:ext cx="0" cy="494195"/>
            </a:xfrm>
            <a:prstGeom prst="straightConnector1">
              <a:avLst/>
            </a:prstGeom>
            <a:ln w="28575">
              <a:solidFill>
                <a:srgbClr val="EEEE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38A159E8-7487-4AEE-959A-0B7C6E13A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2422425"/>
              <a:ext cx="673203" cy="20520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6489BF6A-4F20-4E14-8ACC-49D385718140}"/>
                </a:ext>
              </a:extLst>
            </p:cNvPr>
            <p:cNvCxnSpPr>
              <a:cxnSpLocks/>
            </p:cNvCxnSpPr>
            <p:nvPr/>
          </p:nvCxnSpPr>
          <p:spPr>
            <a:xfrm rot="-4320000" flipH="1">
              <a:off x="4946957" y="3004840"/>
              <a:ext cx="384225" cy="543503"/>
            </a:xfrm>
            <a:prstGeom prst="straightConnector1">
              <a:avLst/>
            </a:prstGeom>
            <a:ln w="28575">
              <a:solidFill>
                <a:srgbClr val="B2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1189323C-F45D-423D-A855-B73E5ED02917}"/>
                </a:ext>
              </a:extLst>
            </p:cNvPr>
            <p:cNvCxnSpPr>
              <a:cxnSpLocks/>
            </p:cNvCxnSpPr>
            <p:nvPr/>
          </p:nvCxnSpPr>
          <p:spPr>
            <a:xfrm rot="8640000" flipV="1">
              <a:off x="3686331" y="3178318"/>
              <a:ext cx="639709" cy="205192"/>
            </a:xfrm>
            <a:prstGeom prst="straightConnector1">
              <a:avLst/>
            </a:prstGeom>
            <a:ln w="28575">
              <a:solidFill>
                <a:srgbClr val="AFBD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E681EE39-F1F8-4197-9AED-B2716B93A961}"/>
                </a:ext>
              </a:extLst>
            </p:cNvPr>
            <p:cNvCxnSpPr>
              <a:cxnSpLocks/>
            </p:cNvCxnSpPr>
            <p:nvPr/>
          </p:nvCxnSpPr>
          <p:spPr>
            <a:xfrm rot="12960000" flipV="1">
              <a:off x="3431334" y="2374919"/>
              <a:ext cx="639709" cy="205192"/>
            </a:xfrm>
            <a:prstGeom prst="straightConnector1">
              <a:avLst/>
            </a:prstGeom>
            <a:ln w="28575">
              <a:solidFill>
                <a:srgbClr val="1FC77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82FB985-9D0C-4505-9CC3-C4D11B1D5815}"/>
              </a:ext>
            </a:extLst>
          </p:cNvPr>
          <p:cNvSpPr txBox="1"/>
          <p:nvPr/>
        </p:nvSpPr>
        <p:spPr>
          <a:xfrm>
            <a:off x="4070380" y="34153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平衡化點燈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E9E643F-6E68-4177-A99C-BEAC6B7287DC}"/>
              </a:ext>
            </a:extLst>
          </p:cNvPr>
          <p:cNvSpPr txBox="1"/>
          <p:nvPr/>
        </p:nvSpPr>
        <p:spPr>
          <a:xfrm>
            <a:off x="5560260" y="259266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自動化通風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3BC6B24B-EF6E-428B-8921-77C098B963E2}"/>
              </a:ext>
            </a:extLst>
          </p:cNvPr>
          <p:cNvSpPr txBox="1"/>
          <p:nvPr/>
        </p:nvSpPr>
        <p:spPr>
          <a:xfrm>
            <a:off x="6101434" y="366982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遠端觀測環境參數</a:t>
            </a: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ED3AD553-8DDB-40B9-AD25-B7F807C5AE51}"/>
              </a:ext>
            </a:extLst>
          </p:cNvPr>
          <p:cNvSpPr txBox="1"/>
          <p:nvPr/>
        </p:nvSpPr>
        <p:spPr>
          <a:xfrm>
            <a:off x="1839035" y="371783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本地數據觀測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48C6584-6CA5-4554-B314-A8753DA35A70}"/>
              </a:ext>
            </a:extLst>
          </p:cNvPr>
          <p:cNvSpPr txBox="1"/>
          <p:nvPr/>
        </p:nvSpPr>
        <p:spPr>
          <a:xfrm>
            <a:off x="2070186" y="258862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自動化澆水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3"/>
          <p:cNvSpPr txBox="1">
            <a:spLocks noGrp="1"/>
          </p:cNvSpPr>
          <p:nvPr>
            <p:ph type="title"/>
          </p:nvPr>
        </p:nvSpPr>
        <p:spPr>
          <a:xfrm>
            <a:off x="495445" y="1700010"/>
            <a:ext cx="40668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000" b="1" dirty="0"/>
              <a:t>設計概念</a:t>
            </a:r>
          </a:p>
        </p:txBody>
      </p:sp>
      <p:sp>
        <p:nvSpPr>
          <p:cNvPr id="1831" name="Google Shape;1831;p43"/>
          <p:cNvSpPr txBox="1">
            <a:spLocks noGrp="1"/>
          </p:cNvSpPr>
          <p:nvPr>
            <p:ph type="subTitle" idx="1"/>
          </p:nvPr>
        </p:nvSpPr>
        <p:spPr>
          <a:xfrm>
            <a:off x="496045" y="2861310"/>
            <a:ext cx="5228400" cy="5811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36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介紹設計概念圖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sym typeface="Bebas Neue"/>
            </a:endParaRPr>
          </a:p>
        </p:txBody>
      </p:sp>
      <p:sp>
        <p:nvSpPr>
          <p:cNvPr id="1832" name="Google Shape;1832;p43"/>
          <p:cNvSpPr txBox="1">
            <a:spLocks noGrp="1"/>
          </p:cNvSpPr>
          <p:nvPr>
            <p:ph type="title" idx="2"/>
          </p:nvPr>
        </p:nvSpPr>
        <p:spPr>
          <a:xfrm>
            <a:off x="4562245" y="1700910"/>
            <a:ext cx="1162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5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EF2166-0E3F-4D32-B10D-33965A1E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53" y="326328"/>
            <a:ext cx="5546296" cy="44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3"/>
          <p:cNvSpPr txBox="1">
            <a:spLocks noGrp="1"/>
          </p:cNvSpPr>
          <p:nvPr>
            <p:ph type="title"/>
          </p:nvPr>
        </p:nvSpPr>
        <p:spPr>
          <a:xfrm>
            <a:off x="1657645" y="1701990"/>
            <a:ext cx="40668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000" b="1" dirty="0"/>
              <a:t>系統架構</a:t>
            </a:r>
          </a:p>
        </p:txBody>
      </p:sp>
      <p:sp>
        <p:nvSpPr>
          <p:cNvPr id="1831" name="Google Shape;1831;p43"/>
          <p:cNvSpPr txBox="1">
            <a:spLocks noGrp="1"/>
          </p:cNvSpPr>
          <p:nvPr>
            <p:ph type="subTitle" idx="1"/>
          </p:nvPr>
        </p:nvSpPr>
        <p:spPr>
          <a:xfrm>
            <a:off x="496045" y="2861310"/>
            <a:ext cx="5228400" cy="581100"/>
          </a:xfrm>
          <a:prstGeom prst="rect">
            <a:avLst/>
          </a:prstGeom>
          <a:pattFill prst="pct9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36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ebas Neue"/>
              </a:rPr>
              <a:t>軟硬體規格介紹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sym typeface="Bebas Neue"/>
            </a:endParaRPr>
          </a:p>
        </p:txBody>
      </p:sp>
      <p:sp>
        <p:nvSpPr>
          <p:cNvPr id="1832" name="Google Shape;1832;p43"/>
          <p:cNvSpPr txBox="1">
            <a:spLocks noGrp="1"/>
          </p:cNvSpPr>
          <p:nvPr>
            <p:ph type="title" idx="2"/>
          </p:nvPr>
        </p:nvSpPr>
        <p:spPr>
          <a:xfrm>
            <a:off x="495745" y="1700910"/>
            <a:ext cx="1162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77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png">
            <a:extLst>
              <a:ext uri="{FF2B5EF4-FFF2-40B4-BE49-F238E27FC236}">
                <a16:creationId xmlns:a16="http://schemas.microsoft.com/office/drawing/2014/main" id="{03DF193E-5C48-4DCD-A37F-A645E58B3DF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70723" y="2911977"/>
            <a:ext cx="1581785" cy="1079500"/>
          </a:xfrm>
          <a:prstGeom prst="rect">
            <a:avLst/>
          </a:prstGeom>
          <a:ln/>
        </p:spPr>
      </p:pic>
      <p:pic>
        <p:nvPicPr>
          <p:cNvPr id="3" name="image5.png">
            <a:extLst>
              <a:ext uri="{FF2B5EF4-FFF2-40B4-BE49-F238E27FC236}">
                <a16:creationId xmlns:a16="http://schemas.microsoft.com/office/drawing/2014/main" id="{315400B8-9C81-40B9-95B8-516005A2F0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01722" y="1152024"/>
            <a:ext cx="1076325" cy="1079500"/>
          </a:xfrm>
          <a:prstGeom prst="rect">
            <a:avLst/>
          </a:prstGeom>
          <a:ln/>
        </p:spPr>
      </p:pic>
      <p:pic>
        <p:nvPicPr>
          <p:cNvPr id="4" name="image4.png">
            <a:extLst>
              <a:ext uri="{FF2B5EF4-FFF2-40B4-BE49-F238E27FC236}">
                <a16:creationId xmlns:a16="http://schemas.microsoft.com/office/drawing/2014/main" id="{A751344B-D1E1-4A1A-BCB4-E2AAFB4D625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78039" y="2884908"/>
            <a:ext cx="2469515" cy="1079500"/>
          </a:xfrm>
          <a:prstGeom prst="rect">
            <a:avLst/>
          </a:prstGeom>
          <a:ln/>
        </p:spPr>
      </p:pic>
      <p:pic>
        <p:nvPicPr>
          <p:cNvPr id="5" name="image22.png">
            <a:extLst>
              <a:ext uri="{FF2B5EF4-FFF2-40B4-BE49-F238E27FC236}">
                <a16:creationId xmlns:a16="http://schemas.microsoft.com/office/drawing/2014/main" id="{D3A802D9-5722-4CE4-A06B-D0A49CC59CF0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848890" y="2884908"/>
            <a:ext cx="1079500" cy="1079500"/>
          </a:xfrm>
          <a:prstGeom prst="rect">
            <a:avLst/>
          </a:prstGeom>
          <a:ln/>
        </p:spPr>
      </p:pic>
      <p:pic>
        <p:nvPicPr>
          <p:cNvPr id="6" name="image15.png">
            <a:extLst>
              <a:ext uri="{FF2B5EF4-FFF2-40B4-BE49-F238E27FC236}">
                <a16:creationId xmlns:a16="http://schemas.microsoft.com/office/drawing/2014/main" id="{173C01DB-60A5-43F3-8538-BCAA0AB373E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112355" y="1152024"/>
            <a:ext cx="2000885" cy="1079500"/>
          </a:xfrm>
          <a:prstGeom prst="rect">
            <a:avLst/>
          </a:prstGeom>
          <a:ln/>
        </p:spPr>
      </p:pic>
      <p:pic>
        <p:nvPicPr>
          <p:cNvPr id="7" name="image6.png">
            <a:extLst>
              <a:ext uri="{FF2B5EF4-FFF2-40B4-BE49-F238E27FC236}">
                <a16:creationId xmlns:a16="http://schemas.microsoft.com/office/drawing/2014/main" id="{DDABE07C-6165-4C66-A072-7243ABA6F0B4}"/>
              </a:ext>
            </a:extLst>
          </p:cNvPr>
          <p:cNvPicPr/>
          <p:nvPr/>
        </p:nvPicPr>
        <p:blipFill>
          <a:blip r:embed="rId7">
            <a:clrChange>
              <a:clrFrom>
                <a:srgbClr val="FBFAF9"/>
              </a:clrFrom>
              <a:clrTo>
                <a:srgbClr val="FBFAF9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848890" y="1152024"/>
            <a:ext cx="1182755" cy="11150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319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5D0775-0708-4693-86B3-9FCD4156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09" y="554386"/>
            <a:ext cx="5966976" cy="4476242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667FB0A-A5DC-45ED-A3A5-25510BC4684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211207" y="2616695"/>
            <a:ext cx="1813856" cy="11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625B219-8295-4296-B442-2A12E8196A0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202962" y="3040982"/>
            <a:ext cx="1934903" cy="2084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56F37E8-17A8-4543-9444-BA9C4AC06F9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73707" y="1601564"/>
            <a:ext cx="2281443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1C2BB3-18AD-4754-92C7-30362BF672E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91371" y="1601564"/>
            <a:ext cx="2818894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4ACF5B9-8FBC-431A-94E4-3ED55AC899D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467612" y="439828"/>
            <a:ext cx="0" cy="88270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F62537C-2BD8-4069-A57D-D898B549D3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40188" y="3424582"/>
            <a:ext cx="2513771" cy="331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E7C5FEE-5692-42F8-A1CA-96371DF7A32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168184" y="3424582"/>
            <a:ext cx="3403816" cy="331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A9FB60F-53E2-4310-8E37-ED6F594E9DF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091371" y="3789405"/>
            <a:ext cx="1952618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1441038-7BA3-4599-9745-4C8D4ACD490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268816" y="2747814"/>
            <a:ext cx="3336458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FE69CCC-11D1-4F51-A308-AF4C31EAB87F}"/>
              </a:ext>
            </a:extLst>
          </p:cNvPr>
          <p:cNvSpPr/>
          <p:nvPr/>
        </p:nvSpPr>
        <p:spPr>
          <a:xfrm>
            <a:off x="268221" y="2593925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Linkit7697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F8D7C0-2205-4F97-AA9B-197EAFAB207E}"/>
              </a:ext>
            </a:extLst>
          </p:cNvPr>
          <p:cNvSpPr/>
          <p:nvPr/>
        </p:nvSpPr>
        <p:spPr>
          <a:xfrm>
            <a:off x="444909" y="327400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繼電器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B2A669-DDBF-4E0C-92F4-C4EC83DAD857}"/>
              </a:ext>
            </a:extLst>
          </p:cNvPr>
          <p:cNvSpPr/>
          <p:nvPr/>
        </p:nvSpPr>
        <p:spPr>
          <a:xfrm>
            <a:off x="188560" y="363551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抽水馬達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BA20CB-2EF8-49F5-B7C9-22A7BD56EDBA}"/>
              </a:ext>
            </a:extLst>
          </p:cNvPr>
          <p:cNvSpPr/>
          <p:nvPr/>
        </p:nvSpPr>
        <p:spPr>
          <a:xfrm>
            <a:off x="8053959" y="327400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土壤感測器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3D98C0-4ECD-495F-91A7-DE108770A382}"/>
              </a:ext>
            </a:extLst>
          </p:cNvPr>
          <p:cNvSpPr/>
          <p:nvPr/>
        </p:nvSpPr>
        <p:spPr>
          <a:xfrm>
            <a:off x="8137865" y="290793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光感測器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69A322-31F0-4CCD-A5FF-6C1750ABA965}"/>
              </a:ext>
            </a:extLst>
          </p:cNvPr>
          <p:cNvSpPr/>
          <p:nvPr/>
        </p:nvSpPr>
        <p:spPr>
          <a:xfrm>
            <a:off x="8025063" y="246280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溫溼度感測器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C4D29F-FF4E-4C14-A90D-CCE2E4CFA4B4}"/>
              </a:ext>
            </a:extLst>
          </p:cNvPr>
          <p:cNvSpPr/>
          <p:nvPr/>
        </p:nvSpPr>
        <p:spPr>
          <a:xfrm>
            <a:off x="8355150" y="144767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風扇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91E40F-3F9E-46F7-B88C-0CE91C2D9CB9}"/>
              </a:ext>
            </a:extLst>
          </p:cNvPr>
          <p:cNvSpPr/>
          <p:nvPr/>
        </p:nvSpPr>
        <p:spPr>
          <a:xfrm>
            <a:off x="4861516" y="132051"/>
            <a:ext cx="1212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dirty="0">
                <a:ea typeface="微軟正黑體" panose="020B0604030504040204" pitchFamily="34" charset="-120"/>
              </a:rPr>
              <a:t>OLED顯示器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AB8BC0-C6F8-4ACC-82C8-154070A60B96}"/>
              </a:ext>
            </a:extLst>
          </p:cNvPr>
          <p:cNvSpPr/>
          <p:nvPr/>
        </p:nvSpPr>
        <p:spPr>
          <a:xfrm>
            <a:off x="228634" y="1447675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Bar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9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473</Words>
  <Application>Microsoft Office PowerPoint</Application>
  <PresentationFormat>如螢幕大小 (16:9)</PresentationFormat>
  <Paragraphs>75</Paragraphs>
  <Slides>14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Castellar</vt:lpstr>
      <vt:lpstr>Dosis</vt:lpstr>
      <vt:lpstr>微軟正黑體</vt:lpstr>
      <vt:lpstr>Wingdings</vt:lpstr>
      <vt:lpstr>Bebas Neue</vt:lpstr>
      <vt:lpstr>PT Sans</vt:lpstr>
      <vt:lpstr>Arial</vt:lpstr>
      <vt:lpstr>Modern Plants Portfolio by Slidesgo</vt:lpstr>
      <vt:lpstr>新一代網路原理與應用 期末報告 - 小型溫室 第3組 組長：B10856012 吳明軒 組員：B10856050 蔡承恩  B10856055 吳雲聖</vt:lpstr>
      <vt:lpstr>01</vt:lpstr>
      <vt:lpstr>目的</vt:lpstr>
      <vt:lpstr>問題及解決方法</vt:lpstr>
      <vt:lpstr>設計概念</vt:lpstr>
      <vt:lpstr>PowerPoint 簡報</vt:lpstr>
      <vt:lpstr>系統架構</vt:lpstr>
      <vt:lpstr>PowerPoint 簡報</vt:lpstr>
      <vt:lpstr>PowerPoint 簡報</vt:lpstr>
      <vt:lpstr>功能展示</vt:lpstr>
      <vt:lpstr>DEMO</vt:lpstr>
      <vt:lpstr>組員分工&amp;心得</vt:lpstr>
      <vt:lpstr>心得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新一代網路原理與應用 期末報告 - 小型溫室 第3組 組長:B10856012 吳明軒 組員:B10856050 蔡承恩  B10856055 吳雲聖</dc:title>
  <dc:creator>wty312user</dc:creator>
  <cp:lastModifiedBy>承恩 蔡</cp:lastModifiedBy>
  <cp:revision>25</cp:revision>
  <dcterms:modified xsi:type="dcterms:W3CDTF">2022-01-06T16:32:39Z</dcterms:modified>
</cp:coreProperties>
</file>